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64" r:id="rId4"/>
    <p:sldId id="257" r:id="rId5"/>
    <p:sldId id="286" r:id="rId6"/>
    <p:sldId id="280" r:id="rId7"/>
    <p:sldId id="287" r:id="rId8"/>
    <p:sldId id="283" r:id="rId9"/>
    <p:sldId id="277" r:id="rId10"/>
    <p:sldId id="259" r:id="rId11"/>
    <p:sldId id="288" r:id="rId12"/>
    <p:sldId id="275" r:id="rId13"/>
    <p:sldId id="267" r:id="rId14"/>
    <p:sldId id="279" r:id="rId15"/>
    <p:sldId id="289" r:id="rId16"/>
    <p:sldId id="28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5950" autoAdjust="0"/>
  </p:normalViewPr>
  <p:slideViewPr>
    <p:cSldViewPr>
      <p:cViewPr varScale="1">
        <p:scale>
          <a:sx n="91" d="100"/>
          <a:sy n="91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CE5F31E-420A-4A8C-AC5D-AF172A520276}" type="datetimeFigureOut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2A54C4C-322F-4201-AE3E-EDABE5279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Современные компьютеры могут обрабатывать числовую, текстовую, графическую, звуковую и видеоинформацию.</a:t>
            </a:r>
          </a:p>
          <a:p>
            <a:pPr>
              <a:spcBef>
                <a:spcPct val="0"/>
              </a:spcBef>
            </a:pPr>
            <a:r>
              <a:rPr lang="ru-RU" smtClean="0"/>
              <a:t>Для ввода в компьютер звуковой информации применяются микрофоны; сканеры, цифровые фотоаппараты и видеокамеры используются для ввода сложных графических изображений, фотографий и видеофильмов; числовая и текстовая информация также может быть введена в память компьютера с помощью сканера. Но для того чтобы успешно работать на компьютере, необходимо знать клавиатуру – важнейшее устройство ввода в память компьютера.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29FC64-186E-4CE1-BCA8-22D4E689A9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 настоящее время </a:t>
            </a:r>
            <a:r>
              <a:rPr lang="ru-RU" b="1" i="1" smtClean="0"/>
              <a:t>клавиатура</a:t>
            </a:r>
            <a:r>
              <a:rPr lang="ru-RU" smtClean="0"/>
              <a:t> является основным устройством ввода информации в </a:t>
            </a:r>
            <a:r>
              <a:rPr lang="en-US" smtClean="0"/>
              <a:t>PC</a:t>
            </a:r>
            <a:r>
              <a:rPr lang="ru-RU" smtClean="0"/>
              <a:t>, несмотря на сильную конкуренцию со стороны мыши. Ее главенствующее положение навряд ли изменится до тех пор, пока не будет создана надежная и недорогая система распознавания человеческой речи.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E1D9ED-0657-46D9-8DED-B722D0D60B5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i="1" smtClean="0"/>
              <a:t>Клавиатура компьютера служит для ввода букв, цифр и знаков препинания. У нее более 100 клавиш. У каждой клавиши свое назначение.</a:t>
            </a:r>
            <a:endParaRPr lang="ru-RU" smtClean="0"/>
          </a:p>
          <a:p>
            <a:pPr>
              <a:spcBef>
                <a:spcPct val="0"/>
              </a:spcBef>
            </a:pPr>
            <a:r>
              <a:rPr lang="ru-RU" smtClean="0"/>
              <a:t>Более распространенным стандартом является 101- или 102-клавншная клавиатура. Раскладка 101-клавишной клавиатуры аналогична клавиатуре пишущей машинки за исключением клавиши </a:t>
            </a:r>
            <a:r>
              <a:rPr lang="en-US" i="1" smtClean="0"/>
              <a:t>Enter</a:t>
            </a:r>
            <a:r>
              <a:rPr lang="ru-RU" smtClean="0"/>
              <a:t>. Клавиатура может быть условно разделена на несколько групп.</a:t>
            </a:r>
          </a:p>
        </p:txBody>
      </p:sp>
      <p:sp>
        <p:nvSpPr>
          <p:cNvPr id="5427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06898DA-EF52-4FAB-A4DF-A0BA05076424}" type="slidenum">
              <a:rPr lang="ru-RU" sz="1200">
                <a:latin typeface="Calibri" pitchFamily="34" charset="0"/>
              </a:rPr>
              <a:pPr algn="r"/>
              <a:t>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Алфавитно-цифровые клавиши - </a:t>
            </a:r>
            <a:r>
              <a:rPr lang="ru-RU" i="1" dirty="0" smtClean="0"/>
              <a:t>их так называют потому, что этими клавишами в компьютер вводятся буквы и цифры, а заодно и знаки препинания. Эта часть клавиатуры прак­тически ничем не отличается от клавиатуры пишущей машинки. Однако отличие все же есть: по ним нет необходимости стучать с той страшной силой, какую Вы прилагали на механической пишущей машинке, — ведь одновременно Вы печатали через копирку 5—6 копий.</a:t>
            </a:r>
            <a:r>
              <a:rPr lang="ru-RU" dirty="0" smtClean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цифры и знаки</a:t>
            </a:r>
            <a:r>
              <a:rPr lang="ru-RU" dirty="0" smtClean="0"/>
              <a:t>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буквы латинские и русского алфавита</a:t>
            </a:r>
            <a:r>
              <a:rPr lang="ru-RU" dirty="0" smtClean="0"/>
              <a:t> – группа «машинистки». </a:t>
            </a:r>
            <a:r>
              <a:rPr lang="ru-RU" i="1" dirty="0" smtClean="0"/>
              <a:t>Кто же придумал располагать клавиши в беспорядке? Все дело в том, что одними буквами приходится пользоваться чаще, а другими — реже. В русских словах часто встречаются гласные буквы А, О, Е и согласные — П, Р, Т, Н, М. Клавишам с этими буквами отвели самое почетное центральное место, для того чтобы при наборе текста эти буквы лежали под самыми ловкими указатель­ными пальцами. Русским буквам очень повезло. Их раскладка удобна, чтобы быстро набирать слова. А вот английским буквам не повезло совсем. В английском языке тоже часто встреча­ются буквы А, Е, О и некоторые другие. Посмотрите на клавиатуру, и вы увидите, что эти буквы лежат на самом краю. Поэтому их приходится нажимать безымянным пальцем или даже мизинцем, а это очень неудобно.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b="1" i="1" dirty="0" smtClean="0"/>
              <a:t>пробел</a:t>
            </a:r>
            <a:r>
              <a:rPr lang="ru-RU" dirty="0" smtClean="0"/>
              <a:t> - это длинная клавиша без обозначения. Клавиша «Пробел» — (ее английское название </a:t>
            </a:r>
            <a:r>
              <a:rPr lang="en-US" b="1" dirty="0" smtClean="0"/>
              <a:t>Space</a:t>
            </a:r>
            <a:r>
              <a:rPr lang="ru-RU" dirty="0" smtClean="0"/>
              <a:t> или </a:t>
            </a:r>
            <a:r>
              <a:rPr lang="en-US" i="1" dirty="0" err="1" smtClean="0"/>
              <a:t>SpaceBar</a:t>
            </a:r>
            <a:r>
              <a:rPr lang="ru-RU" dirty="0" smtClean="0"/>
              <a:t>) самая нижняя и самая длинная в клавиатуре — выполняет лишь одну функцию — ставить пробелы между символами. Ее же можно нажимать, когда компьютер вас вдруг попросит: «</a:t>
            </a:r>
            <a:r>
              <a:rPr lang="en-US" i="1" dirty="0" smtClean="0"/>
              <a:t>Press any key to continue</a:t>
            </a:r>
            <a:r>
              <a:rPr lang="ru-RU" dirty="0" smtClean="0"/>
              <a:t>»...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32C328-62C8-4643-B129-EB451046BCF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Клавиши управления курсором: 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- Зона этих клавиш имеет серый цвет и расположена справа от основных клавиш (алфавитно-цифровых) прямиком под клавишами </a:t>
            </a:r>
            <a:r>
              <a:rPr lang="en-US" b="1" i="1" dirty="0" smtClean="0"/>
              <a:t>Print Screen</a:t>
            </a:r>
            <a:r>
              <a:rPr lang="ru-RU" b="1" i="1" dirty="0" smtClean="0"/>
              <a:t>, </a:t>
            </a:r>
            <a:r>
              <a:rPr lang="en-US" b="1" i="1" dirty="0" smtClean="0"/>
              <a:t>Scroll Lock </a:t>
            </a:r>
            <a:r>
              <a:rPr lang="ru-RU" i="1" dirty="0" smtClean="0"/>
              <a:t>и</a:t>
            </a:r>
            <a:r>
              <a:rPr lang="ru-RU" b="1" i="1" dirty="0" smtClean="0"/>
              <a:t> </a:t>
            </a:r>
            <a:r>
              <a:rPr lang="en-US" b="1" i="1" dirty="0" smtClean="0"/>
              <a:t>Pause Break</a:t>
            </a:r>
            <a:r>
              <a:rPr lang="ru-RU" b="1" dirty="0" smtClean="0"/>
              <a:t>.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Курсор</a:t>
            </a:r>
            <a:r>
              <a:rPr lang="ru-RU" dirty="0" smtClean="0"/>
              <a:t> — это просто указатель на активный объект. Когда речь идет о перемещении курсора, следует это по­нимать как изменение активного объекта экрана. Для кла­виатуры активный объект — позиция экрана монитора, которую можно изменить или выбрать.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Клавиша </a:t>
            </a:r>
            <a:r>
              <a:rPr lang="en-US" b="1" i="1" dirty="0" smtClean="0"/>
              <a:t>Insert</a:t>
            </a:r>
            <a:r>
              <a:rPr lang="ru-RU" dirty="0" smtClean="0"/>
              <a:t> (буквально «вставка») служит для того, чтобы на место курсора вставлять что-либо, содержащее­ся в буферной памяти компьютера (кусок текста, картин­ку и т.п.). При работе в текстовых редакторах эта клавиша переключает режим ввода текста — вставка/забой. В первом случае (вставка) вновь вводимые символы раздвига­ют текст справа от курсора, во втором случае (забой) — затирают.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Расположенная под ней клавиша </a:t>
            </a:r>
            <a:r>
              <a:rPr lang="en-US" b="1" i="1" dirty="0" smtClean="0"/>
              <a:t>Del</a:t>
            </a:r>
            <a:r>
              <a:rPr lang="ru-RU" dirty="0" smtClean="0"/>
              <a:t> (от английского «</a:t>
            </a:r>
            <a:r>
              <a:rPr lang="en-US" i="1" dirty="0" smtClean="0"/>
              <a:t>delete</a:t>
            </a:r>
            <a:r>
              <a:rPr lang="ru-RU" dirty="0" smtClean="0"/>
              <a:t>» — уничтожать) служит для стирания, уничтоже­ния объектов. В среде </a:t>
            </a:r>
            <a:r>
              <a:rPr lang="en-US" i="1" dirty="0" smtClean="0"/>
              <a:t>Windows</a:t>
            </a:r>
            <a:r>
              <a:rPr lang="ru-RU" dirty="0" smtClean="0"/>
              <a:t> ей стирают ненужные фай­лы, директории, шрифты. Будьте осторожны, стирая не­нужное — некоторые ретивые </a:t>
            </a:r>
            <a:r>
              <a:rPr lang="ru-RU" dirty="0" err="1" smtClean="0"/>
              <a:t>стиральщики</a:t>
            </a:r>
            <a:r>
              <a:rPr lang="ru-RU" dirty="0" smtClean="0"/>
              <a:t> превращали таким образом свой компьютер в инструмент для забива­ния гвоздей. Во всяком случае, по интеллекту это был полный аналог.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 текстовом редакторе клавиша </a:t>
            </a:r>
            <a:r>
              <a:rPr lang="en-US" b="1" i="1" dirty="0" smtClean="0"/>
              <a:t>Del</a:t>
            </a:r>
            <a:r>
              <a:rPr lang="ru-RU" dirty="0" smtClean="0"/>
              <a:t> удаляет символ, следующий за позицией курсора. При этом курсор не пе­ремещается.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Затем следуют одна под другой клавиши </a:t>
            </a:r>
            <a:r>
              <a:rPr lang="ru-RU" b="1" i="1" dirty="0" smtClean="0"/>
              <a:t>Но</a:t>
            </a:r>
            <a:r>
              <a:rPr lang="en-US" b="1" i="1" dirty="0" smtClean="0"/>
              <a:t>m</a:t>
            </a:r>
            <a:r>
              <a:rPr lang="ru-RU" b="1" i="1" dirty="0" smtClean="0"/>
              <a:t>е</a:t>
            </a:r>
            <a:r>
              <a:rPr lang="ru-RU" dirty="0" smtClean="0"/>
              <a:t> (до­мой) и </a:t>
            </a:r>
            <a:r>
              <a:rPr lang="en-US" b="1" i="1" dirty="0" smtClean="0"/>
              <a:t>End</a:t>
            </a:r>
            <a:r>
              <a:rPr lang="ru-RU" dirty="0" smtClean="0"/>
              <a:t> (конец). </a:t>
            </a:r>
            <a:r>
              <a:rPr lang="ru-RU" i="1" dirty="0" smtClean="0"/>
              <a:t>Но</a:t>
            </a:r>
            <a:r>
              <a:rPr lang="en-US" i="1" dirty="0" smtClean="0"/>
              <a:t>m</a:t>
            </a:r>
            <a:r>
              <a:rPr lang="ru-RU" i="1" dirty="0" smtClean="0"/>
              <a:t>е</a:t>
            </a:r>
            <a:r>
              <a:rPr lang="ru-RU" dirty="0" smtClean="0"/>
              <a:t> перемещает курсор к первой позиции строки, реже к первой позиции экрана.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Клавиша </a:t>
            </a:r>
            <a:r>
              <a:rPr lang="en-US" b="1" i="1" dirty="0" smtClean="0"/>
              <a:t>End</a:t>
            </a:r>
            <a:r>
              <a:rPr lang="en-US" dirty="0" smtClean="0"/>
              <a:t> </a:t>
            </a:r>
            <a:r>
              <a:rPr lang="ru-RU" dirty="0" smtClean="0"/>
              <a:t>- перемещает курсор в последнюю по­зицию строки, на которой он находится.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Название клавиши </a:t>
            </a:r>
            <a:r>
              <a:rPr lang="en-US" b="1" i="1" dirty="0" err="1" smtClean="0"/>
              <a:t>PgUp</a:t>
            </a:r>
            <a:r>
              <a:rPr lang="ru-RU" dirty="0" smtClean="0"/>
              <a:t> произошло от английского </a:t>
            </a:r>
            <a:r>
              <a:rPr lang="en-US" b="1" i="1" dirty="0" smtClean="0"/>
              <a:t>Page Up</a:t>
            </a:r>
            <a:r>
              <a:rPr lang="ru-RU" dirty="0" smtClean="0"/>
              <a:t> — то есть «на страницу вверх». Она служит для перемещения курсора на один экран вверх. При работе с текстом происходит перемещение экрана на одну страни­цу назад (примерно на 22-25 строк).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Соответственно клавиша </a:t>
            </a:r>
            <a:r>
              <a:rPr lang="en-US" b="1" i="1" dirty="0" err="1" smtClean="0"/>
              <a:t>PgDn</a:t>
            </a:r>
            <a:r>
              <a:rPr lang="en-US" b="1" dirty="0" smtClean="0"/>
              <a:t> </a:t>
            </a:r>
            <a:r>
              <a:rPr lang="ru-RU" dirty="0" smtClean="0"/>
              <a:t>означает </a:t>
            </a:r>
            <a:r>
              <a:rPr lang="en-US" b="1" i="1" dirty="0" smtClean="0"/>
              <a:t>Page Down</a:t>
            </a:r>
            <a:r>
              <a:rPr lang="ru-RU" dirty="0" smtClean="0"/>
              <a:t> — то есть «на страницу вниз». При ее нажатии происходит перемещение курсора на один экран вниз. При работе с текстом происходит перемещение на одну страницу вперед.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-  4 клавиши со стрелками</a:t>
            </a:r>
            <a:r>
              <a:rPr lang="ru-RU" dirty="0" smtClean="0"/>
              <a:t>. </a:t>
            </a:r>
            <a:r>
              <a:rPr lang="ru-RU" i="1" dirty="0" smtClean="0"/>
              <a:t>Ими приходится пользоваться. С их помощью можно передвигать </a:t>
            </a:r>
            <a:r>
              <a:rPr lang="en-US" i="1" dirty="0" smtClean="0"/>
              <a:t>no</a:t>
            </a:r>
            <a:r>
              <a:rPr lang="ru-RU" i="1" dirty="0" smtClean="0"/>
              <a:t>-экрану курсор.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57B54B-B3FA-4172-8B56-4B1186F1D6F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«Техника безопасности» при работе с клавиатурой. 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 свете вышесказанного (то есть учитывая тот факт, что за компьютером проходит значительная часть вашей жизни) необходимо задумываться не только о конструкции и функционировании аппаратуры, но и о ее эксплуатации. Следует помнить, что не только вы способны нанести вред клавиатуре, но и она может оказаться небезопасной для вас!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Наибольшую опасность, связанную с клавиатурой, представляет ее загрязнение. Поэтому клавиатуру следует регулярно чистить влажными салфетками для компьютерной техники и вытряхивать мусор из промежутков между клавишами. Перед этим клавиатуру обязательно надо отключить от ПК или выключить ноутбук. В противном случае устройство может выйти из строя от беспорядочного одновременного нажатия клавиш при чистке: ряд клавиш перестанет работать.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Возьмите за правило никогда не есть за клавиатурой. Пить у компьютера тоже не следует: рано или поздно содержимое чашки или стакана окажется разлитым по «орудию производства». Кофе и другие жидкости, оказавшиеся между клавишами, после испарения воды оставляют внутри и на поверхности устройства липкую субстанцию, удалить которую сложно, а работе она мешает довольно сильно, т.к. клавиши начинают залипать. Переутомление рук не менее опасно, чем загрязнение клавиш. При работе с клавиатурой кисти находятся в изогнутом положении, что негативно отражается на состоянии запястий, а также долгое время висят над клавиатурой, что приводит к перегрузке локтей и предплечий. Избавить руки от избыточной нагрузки несложно: необходимо создать опору для кистей, чтобы им не требовалось висеть в воздухе на протяжении всего времени работы за компьютером.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FBCF1D-0335-48A1-BAD2-3FB5E836A8C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«Техника безопасности» при работе с клавиатурой. </a:t>
            </a:r>
            <a:endParaRPr lang="ru-RU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 свете вышесказанного (то есть учитывая тот факт, что за компьютером проходит значительная часть вашей жизни) необходимо задумываться не только о конструкции и функционировании аппаратуры, но и о ее эксплуатации. Следует помнить, что не только вы способны нанести вред клавиатуре, но и она может оказаться небезопасной для вас!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Наибольшую опасность, связанную с клавиатурой, представляет ее загрязнение. Поэтому клавиатуру следует регулярно чистить влажными салфетками для компьютерной техники и вытряхивать мусор из промежутков между клавишами. Перед этим клавиатуру обязательно надо отключить от ПК или выключить ноутбук. В противном случае устройство может выйти из строя от беспорядочного одновременного нажатия клавиш при чистке: ряд клавиш перестанет работать.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Возьмите за правило никогда не есть за клавиатурой. Пить у компьютера тоже не следует: рано или поздно содержимое чашки или стакана окажется разлитым по «орудию производства». Кофе и другие жидкости, оказавшиеся между клавишами, после испарения воды оставляют внутри и на поверхности устройства липкую субстанцию, удалить которую сложно, а работе она мешает довольно сильно, т.к. клавиши начинают залипать. Переутомление рук не менее опасно, чем загрязнение клавиш. При работе с клавиатурой кисти находятся в изогнутом положении, что негативно отражается на состоянии запястий, а также долгое время висят над клавиатурой, что приводит к перегрузке локтей и предплечий. Избавить руки от избыточной нагрузки несложно: необходимо создать опору для кистей, чтобы им не требовалось висеть в воздухе на протяжении всего времени работы за компьютером.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FBCF1D-0335-48A1-BAD2-3FB5E836A8CE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71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i="1" smtClean="0"/>
              <a:t>Клавиатура компьютера служит для ввода букв, цифр и знаков препинания. У нее более 100 клавиш. У каждой клавиши свое назначение.</a:t>
            </a:r>
            <a:endParaRPr lang="ru-RU" smtClean="0"/>
          </a:p>
          <a:p>
            <a:pPr>
              <a:spcBef>
                <a:spcPct val="0"/>
              </a:spcBef>
            </a:pPr>
            <a:r>
              <a:rPr lang="ru-RU" smtClean="0"/>
              <a:t>Более распространенным стандартом является 101- или 102-клавншная клавиатура. Раскладка 101-клавишной клавиатуры аналогична клавиатуре пишущей машинки за исключением клавиши </a:t>
            </a:r>
            <a:r>
              <a:rPr lang="en-US" i="1" smtClean="0"/>
              <a:t>Enter</a:t>
            </a:r>
            <a:r>
              <a:rPr lang="ru-RU" smtClean="0"/>
              <a:t>. Клавиатура может быть условно разделена на несколько групп.</a:t>
            </a:r>
          </a:p>
        </p:txBody>
      </p:sp>
      <p:sp>
        <p:nvSpPr>
          <p:cNvPr id="5018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45555B-6FA6-45CA-A061-B2D4CF764F7C}" type="slidenum">
              <a:rPr lang="ru-RU" sz="1200">
                <a:latin typeface="Calibri" pitchFamily="34" charset="0"/>
              </a:rPr>
              <a:pPr algn="r"/>
              <a:t>16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CD384-CE39-4CBE-BFD3-A8D6C68D701F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EE10E-18B0-4E07-8976-8EB338B11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C75D-FF41-4927-83FE-E5AAEC923D3B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14EE9-2F6C-4A4E-BBD2-959B894D0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D392-3242-47EA-9DBB-33BF5C428A5B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DD510-D314-4997-9AFE-1135EBFEC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A49A9-4A23-4D7D-B8A4-416651CF0719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30984-25BD-4B9C-A8D7-D42B91AAB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04E8-8F4E-4133-B671-40AE8341EF72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9670E-277A-43CF-AC97-ED33A5CD4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3F1E0-CF37-44ED-83C2-FDC4A2AAE9C9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488DD-48BA-46CE-B803-ABBB0E04FD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E1348-B79F-424C-A4C4-F8C3EE0CBB1E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52567-BA39-454A-A16D-563285755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F26F1-6FF8-4F02-968F-E529C980D3BA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A32C2-A9F5-4700-A1D8-024297994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591EE-507D-4BE1-8AC5-878B9DFD557A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4BEB5-71EC-46CE-AA87-A18F264A6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59538-6D48-4C43-A7C0-1CFA74646798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EF364-3A43-4A5D-A112-AAFCF0BC0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53E9A-D93D-443F-9452-F4F9F3CECCE5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DA410-A393-4A99-9052-8501536A5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8737F2-7EB7-4A9A-9446-FA65146C7719}" type="datetime1">
              <a:rPr lang="ru-RU"/>
              <a:pPr>
                <a:defRPr/>
              </a:pPr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2EBFC6-B29D-450D-8DA9-B79F519C9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 advClick="0"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2028838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Клавиатура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39750" indent="-53975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с клавиатурой, ее назначением и принципом действия.</a:t>
            </a:r>
          </a:p>
          <a:p>
            <a:pPr marL="539750" indent="-53975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 группы клавиш на клавиатуре.</a:t>
            </a:r>
          </a:p>
          <a:p>
            <a:pPr marL="539750" indent="-53975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Изучение специальных клавиш на клавиатуре, а так же приемов работы 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только с помощью клавиатуры.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4B197-9605-463E-BCAD-B361FE081E61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Назначение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929063"/>
          </a:xfrm>
        </p:spPr>
        <p:txBody>
          <a:bodyPr rtlCol="0">
            <a:normAutofit/>
          </a:bodyPr>
          <a:lstStyle/>
          <a:p>
            <a:pPr marL="0" indent="3603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Клавиатура предназначена для ввода в компьютер информации от пользователя. Пока что задача распознавания компьютером человеческого голоса удовлетворительно не решена, поэтому печать на клавиатуре - это основной способ ввода алфавитно-цифровой информации от пользователя в компьютер.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D4F81-4016-4343-9A43-AADE7A809D93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5" name="Picture 3" descr="C:\Users\Амир\Desktop\Клава\Keyboard_Wallpaper_5boox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57818" y="4286256"/>
            <a:ext cx="2495533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4" name="Picture 2" descr="C:\Users\Амир\Desktop\Клава\1-kursyi_programmirovaniya_web_dizajna_v_harkov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42976" y="4286256"/>
            <a:ext cx="3643338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3929063"/>
          </a:xfrm>
        </p:spPr>
        <p:txBody>
          <a:bodyPr/>
          <a:lstStyle/>
          <a:p>
            <a:pPr marL="0" indent="360363">
              <a:buFont typeface="Arial" charset="0"/>
              <a:buNone/>
            </a:pP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Клавиатура-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компьютерное устройство, которое располагается перед экраном дисплея и служит для набора текстов и управления компьютером с помощью клавиш, находящихся на клавиатуре.</a:t>
            </a:r>
          </a:p>
          <a:p>
            <a:pPr marL="0" indent="360363">
              <a:buFont typeface="Arial" charset="0"/>
              <a:buNone/>
            </a:pPr>
            <a:endParaRPr lang="ru-RU" sz="4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мир\Desktop\Клава\x_22716f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857628"/>
            <a:ext cx="4000528" cy="258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Амир\Desktop\Клава\defender-matador-550-klaviatura-1f9fb6346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86314" y="4000504"/>
            <a:ext cx="4000528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BA903-6B7E-4C8C-B2D6-C9D75DFB3E9F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3050"/>
            <a:ext cx="8226425" cy="1143000"/>
          </a:xfrm>
          <a:effectLst>
            <a:outerShdw dist="35921" dir="2700000" algn="ctr" rotWithShape="0">
              <a:schemeClr val="tx1"/>
            </a:outerShdw>
          </a:effectLst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hlink"/>
                </a:solidFill>
                <a:latin typeface="Times New Roman" pitchFamily="18" charset="0"/>
              </a:rPr>
              <a:t>Клавиатура</a:t>
            </a: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</a:rPr>
              <a:t> -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41438"/>
            <a:ext cx="9144000" cy="38163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— </a:t>
            </a:r>
            <a:r>
              <a:rPr lang="ru-RU" b="1" smtClean="0">
                <a:solidFill>
                  <a:srgbClr val="006600"/>
                </a:solidFill>
                <a:latin typeface="Times New Roman" pitchFamily="18" charset="0"/>
              </a:rPr>
              <a:t>устройство для ввода информации в компьютер и подачи управляющих сигналов. Содержит стандартный набор клавиш печатной машинки и некоторые дополнительные клавиши — управляющие и функциональные клавиши, клавиши управления курсором и малую цифровую</a:t>
            </a:r>
            <a:r>
              <a:rPr lang="ru-RU" b="1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b="1" smtClean="0">
                <a:solidFill>
                  <a:srgbClr val="006600"/>
                </a:solidFill>
                <a:latin typeface="Times New Roman" pitchFamily="18" charset="0"/>
              </a:rPr>
              <a:t>клавиатуру. </a:t>
            </a:r>
          </a:p>
        </p:txBody>
      </p:sp>
      <p:pic>
        <p:nvPicPr>
          <p:cNvPr id="59396" name="Picture 7" descr="keyboard.jpg (13292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436699">
            <a:off x="6684169" y="4991894"/>
            <a:ext cx="1298575" cy="1928813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9397" name="Picture 8" descr="keyboard3.gif (22105 bytes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21427">
            <a:off x="2987675" y="5013325"/>
            <a:ext cx="2376488" cy="17176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DCD69-C44A-4880-BEFB-F3B95493D473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18891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00B0F0"/>
                </a:solidFill>
                <a:latin typeface="Times New Roman" pitchFamily="18" charset="0"/>
              </a:rPr>
              <a:t>Алфавитно-цифровые</a:t>
            </a:r>
            <a:r>
              <a:rPr lang="en-US" sz="4000" b="1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4000" b="1">
                <a:solidFill>
                  <a:srgbClr val="00B0F0"/>
                </a:solidFill>
                <a:latin typeface="Times New Roman" pitchFamily="18" charset="0"/>
              </a:rPr>
              <a:t> клавиши</a:t>
            </a:r>
          </a:p>
        </p:txBody>
      </p:sp>
      <p:sp>
        <p:nvSpPr>
          <p:cNvPr id="61443" name="Text Box 6"/>
          <p:cNvSpPr txBox="1">
            <a:spLocks noChangeArrowheads="1"/>
          </p:cNvSpPr>
          <p:nvPr/>
        </p:nvSpPr>
        <p:spPr bwMode="auto">
          <a:xfrm>
            <a:off x="250825" y="3213100"/>
            <a:ext cx="2087563" cy="482600"/>
          </a:xfrm>
          <a:prstGeom prst="rect">
            <a:avLst/>
          </a:prstGeom>
          <a:solidFill>
            <a:srgbClr val="EAEAE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ENTER</a:t>
            </a: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339975" y="1412875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 - алфавитно-цифровые клавиши.</a:t>
            </a:r>
          </a:p>
        </p:txBody>
      </p:sp>
      <p:sp>
        <p:nvSpPr>
          <p:cNvPr id="61445" name="Rectangle 9"/>
          <p:cNvSpPr>
            <a:spLocks noChangeArrowheads="1"/>
          </p:cNvSpPr>
          <p:nvPr/>
        </p:nvSpPr>
        <p:spPr bwMode="auto">
          <a:xfrm>
            <a:off x="323850" y="2565400"/>
            <a:ext cx="2057400" cy="304800"/>
          </a:xfrm>
          <a:prstGeom prst="rect">
            <a:avLst/>
          </a:prstGeom>
          <a:solidFill>
            <a:srgbClr val="EAEAE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514600" y="2492375"/>
            <a:ext cx="662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- пробел. (служит для разделения слов)</a:t>
            </a:r>
          </a:p>
        </p:txBody>
      </p:sp>
      <p:sp>
        <p:nvSpPr>
          <p:cNvPr id="8272" name="Text Box 80"/>
          <p:cNvSpPr txBox="1">
            <a:spLocks noChangeArrowheads="1"/>
          </p:cNvSpPr>
          <p:nvPr/>
        </p:nvSpPr>
        <p:spPr bwMode="auto">
          <a:xfrm>
            <a:off x="2484438" y="3068638"/>
            <a:ext cx="6659562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- </a:t>
            </a: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клавиша ввода. </a:t>
            </a:r>
          </a:p>
          <a:p>
            <a:pPr>
              <a:buFontTx/>
              <a:buChar char="•"/>
            </a:pP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 используют для ввода команд;</a:t>
            </a:r>
          </a:p>
          <a:p>
            <a:pPr>
              <a:buFontTx/>
              <a:buChar char="•"/>
            </a:pP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 для выбора пунктов меню;</a:t>
            </a:r>
          </a:p>
          <a:p>
            <a:pPr>
              <a:buFontTx/>
              <a:buChar char="•"/>
            </a:pP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 для выражения согласия на выполнение действия;</a:t>
            </a:r>
          </a:p>
          <a:p>
            <a:pPr>
              <a:buFontTx/>
              <a:buChar char="•"/>
            </a:pP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 завершение абзаца</a:t>
            </a:r>
          </a:p>
          <a:p>
            <a:r>
              <a:rPr lang="ru-RU" sz="2800" b="1" i="1">
                <a:solidFill>
                  <a:srgbClr val="FF0000"/>
                </a:solidFill>
                <a:latin typeface="Times New Roman" pitchFamily="18" charset="0"/>
              </a:rPr>
              <a:t>При нажатии на клавишу </a:t>
            </a:r>
            <a:r>
              <a:rPr lang="en-US" sz="2800" b="1">
                <a:solidFill>
                  <a:srgbClr val="FF0000"/>
                </a:solidFill>
                <a:latin typeface="Times New Roman" pitchFamily="18" charset="0"/>
              </a:rPr>
              <a:t>Enter</a:t>
            </a:r>
            <a:r>
              <a:rPr lang="en-US" sz="28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i="1">
                <a:solidFill>
                  <a:srgbClr val="FF0000"/>
                </a:solidFill>
                <a:latin typeface="Times New Roman" pitchFamily="18" charset="0"/>
              </a:rPr>
              <a:t>курсор перемещается на строчку вниз.</a:t>
            </a:r>
          </a:p>
        </p:txBody>
      </p:sp>
      <p:grpSp>
        <p:nvGrpSpPr>
          <p:cNvPr id="61448" name="Group 11"/>
          <p:cNvGrpSpPr>
            <a:grpSpLocks/>
          </p:cNvGrpSpPr>
          <p:nvPr/>
        </p:nvGrpSpPr>
        <p:grpSpPr bwMode="auto">
          <a:xfrm>
            <a:off x="468313" y="1412875"/>
            <a:ext cx="1905000" cy="847725"/>
            <a:chOff x="192" y="1440"/>
            <a:chExt cx="1200" cy="484"/>
          </a:xfrm>
        </p:grpSpPr>
        <p:sp>
          <p:nvSpPr>
            <p:cNvPr id="61449" name="Text Box 6"/>
            <p:cNvSpPr txBox="1">
              <a:spLocks noChangeArrowheads="1"/>
            </p:cNvSpPr>
            <p:nvPr/>
          </p:nvSpPr>
          <p:spPr bwMode="auto">
            <a:xfrm>
              <a:off x="192" y="1440"/>
              <a:ext cx="528" cy="484"/>
            </a:xfrm>
            <a:prstGeom prst="rect">
              <a:avLst/>
            </a:prstGeom>
            <a:solidFill>
              <a:srgbClr val="EAEAE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  <a:p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</a:rPr>
                <a:t>     </a:t>
              </a: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1450" name="Text Box 7"/>
            <p:cNvSpPr txBox="1">
              <a:spLocks noChangeArrowheads="1"/>
            </p:cNvSpPr>
            <p:nvPr/>
          </p:nvSpPr>
          <p:spPr bwMode="auto">
            <a:xfrm>
              <a:off x="864" y="1440"/>
              <a:ext cx="528" cy="484"/>
            </a:xfrm>
            <a:prstGeom prst="rect">
              <a:avLst/>
            </a:prstGeom>
            <a:solidFill>
              <a:srgbClr val="EAEAE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!</a:t>
              </a:r>
            </a:p>
            <a:p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200" grpId="0" autoUpdateAnimBg="0"/>
      <p:bldP spid="8202" grpId="0" autoUpdateAnimBg="0"/>
      <p:bldP spid="827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CBEED7-05F4-43BE-B06E-EEC540D3596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611188" y="476250"/>
            <a:ext cx="56229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000"/>
              <a:t>Клавиша </a:t>
            </a:r>
            <a:r>
              <a:rPr lang="ru-RU" sz="2000" b="1"/>
              <a:t>Enter</a:t>
            </a:r>
            <a:r>
              <a:rPr lang="ru-RU" sz="2000"/>
              <a:t> (иногда изображается со стрелкой) завершает ввод команды и вызывает ее выполнение. При наборе текста служит для завершения ввода абзаца.</a:t>
            </a:r>
          </a:p>
        </p:txBody>
      </p:sp>
      <p:pic>
        <p:nvPicPr>
          <p:cNvPr id="8194" name="Picture 2" descr="C:\Users\Амир\Desktop\Клава\1-kursyi_programmirovaniya_web_dizajna_v_harkov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32254" y="2211394"/>
            <a:ext cx="4282135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1763713" y="2968625"/>
            <a:ext cx="2197100" cy="11049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Enter</a:t>
            </a:r>
          </a:p>
          <a:p>
            <a:r>
              <a:rPr lang="ru-RU" sz="3200" b="1">
                <a:solidFill>
                  <a:srgbClr val="FF0000"/>
                </a:solidFill>
              </a:rPr>
              <a:t>(«энтер»)</a:t>
            </a:r>
            <a:r>
              <a:rPr lang="ru-RU" sz="3200">
                <a:solidFill>
                  <a:srgbClr val="FF0000"/>
                </a:solidFill>
              </a:rPr>
              <a:t> </a:t>
            </a:r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V="1">
            <a:off x="3492500" y="2997200"/>
            <a:ext cx="2951163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  <p:bldP spid="532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642938"/>
            <a:ext cx="8258175" cy="1857375"/>
          </a:xfrm>
        </p:spPr>
        <p:txBody>
          <a:bodyPr/>
          <a:lstStyle/>
          <a:p>
            <a:pPr marL="0" indent="360363"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Алфавитно-цифровые клавиши -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их так называют потому, что этими клавишами в компьютер вводятся буквы и цифры, а заодно и знаки препинания.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EBB8D-C690-4745-A4A1-08180401B31B}" type="slidenum">
              <a:rPr lang="ru-RU"/>
              <a:pPr>
                <a:defRPr/>
              </a:pPr>
              <a:t>9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928934"/>
            <a:ext cx="7039805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 rtlCol="0">
            <a:normAutofit/>
          </a:bodyPr>
          <a:lstStyle/>
          <a:p>
            <a:pPr marL="0" indent="3603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центре расположены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алфавитно-цифровые клавиши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очень похожие на клавиши обычной пишущей машинки. На них нанесены цифры, специальные символы («!», «:», «*» и т.д.), буквы русского алфавита, латинские буквы.</a:t>
            </a:r>
          </a:p>
          <a:p>
            <a:pPr marL="0" indent="36036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Алфавитно-цифровая клавиатура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основная часть клавиатуры с алфавитно-цифровыми клавишами, на которых нарисованы символы, вместе со всеми тесно прилегающими управляющими клавишами.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92B6B-C4BA-4112-8487-C0784E82F6FB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11188" y="333375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FFFF00"/>
                </a:solidFill>
                <a:latin typeface="Times New Roman" pitchFamily="18" charset="0"/>
              </a:rPr>
              <a:t>Клавиши управления курсором</a:t>
            </a:r>
          </a:p>
        </p:txBody>
      </p:sp>
      <p:grpSp>
        <p:nvGrpSpPr>
          <p:cNvPr id="63491" name="Group 27"/>
          <p:cNvGrpSpPr>
            <a:grpSpLocks/>
          </p:cNvGrpSpPr>
          <p:nvPr/>
        </p:nvGrpSpPr>
        <p:grpSpPr bwMode="auto">
          <a:xfrm>
            <a:off x="395288" y="1628775"/>
            <a:ext cx="2362200" cy="1295400"/>
            <a:chOff x="249" y="1344"/>
            <a:chExt cx="1488" cy="816"/>
          </a:xfrm>
        </p:grpSpPr>
        <p:sp>
          <p:nvSpPr>
            <p:cNvPr id="63492" name="Rectangle 3"/>
            <p:cNvSpPr>
              <a:spLocks noChangeArrowheads="1"/>
            </p:cNvSpPr>
            <p:nvPr/>
          </p:nvSpPr>
          <p:spPr bwMode="auto">
            <a:xfrm>
              <a:off x="825" y="1344"/>
              <a:ext cx="384" cy="38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493" name="Rectangle 4"/>
            <p:cNvSpPr>
              <a:spLocks noChangeArrowheads="1"/>
            </p:cNvSpPr>
            <p:nvPr/>
          </p:nvSpPr>
          <p:spPr bwMode="auto">
            <a:xfrm>
              <a:off x="249" y="1776"/>
              <a:ext cx="432" cy="38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3494" name="Rectangle 5"/>
            <p:cNvSpPr>
              <a:spLocks noChangeArrowheads="1"/>
            </p:cNvSpPr>
            <p:nvPr/>
          </p:nvSpPr>
          <p:spPr bwMode="auto">
            <a:xfrm>
              <a:off x="1305" y="1776"/>
              <a:ext cx="432" cy="38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3495" name="Rectangle 6"/>
            <p:cNvSpPr>
              <a:spLocks noChangeArrowheads="1"/>
            </p:cNvSpPr>
            <p:nvPr/>
          </p:nvSpPr>
          <p:spPr bwMode="auto">
            <a:xfrm>
              <a:off x="825" y="1776"/>
              <a:ext cx="384" cy="38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3496" name="Line 7"/>
            <p:cNvSpPr>
              <a:spLocks noChangeShapeType="1"/>
            </p:cNvSpPr>
            <p:nvPr/>
          </p:nvSpPr>
          <p:spPr bwMode="auto">
            <a:xfrm>
              <a:off x="1017" y="1824"/>
              <a:ext cx="0" cy="288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3497" name="Line 9"/>
            <p:cNvSpPr>
              <a:spLocks noChangeShapeType="1"/>
            </p:cNvSpPr>
            <p:nvPr/>
          </p:nvSpPr>
          <p:spPr bwMode="auto">
            <a:xfrm flipV="1">
              <a:off x="1017" y="1392"/>
              <a:ext cx="0" cy="288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3498" name="Line 10"/>
            <p:cNvSpPr>
              <a:spLocks noChangeShapeType="1"/>
            </p:cNvSpPr>
            <p:nvPr/>
          </p:nvSpPr>
          <p:spPr bwMode="auto">
            <a:xfrm>
              <a:off x="1401" y="1968"/>
              <a:ext cx="240" cy="0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3499" name="Line 11"/>
            <p:cNvSpPr>
              <a:spLocks noChangeShapeType="1"/>
            </p:cNvSpPr>
            <p:nvPr/>
          </p:nvSpPr>
          <p:spPr bwMode="auto">
            <a:xfrm flipH="1">
              <a:off x="345" y="1968"/>
              <a:ext cx="240" cy="0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3048000" y="2060575"/>
            <a:ext cx="609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6600"/>
                </a:solidFill>
                <a:latin typeface="Times New Roman" pitchFamily="18" charset="0"/>
              </a:rPr>
              <a:t>- </a:t>
            </a:r>
            <a:r>
              <a:rPr lang="ru-RU" sz="2800" b="1">
                <a:solidFill>
                  <a:srgbClr val="006600"/>
                </a:solidFill>
                <a:latin typeface="Times New Roman" pitchFamily="18" charset="0"/>
              </a:rPr>
              <a:t>клавиши перемещения курсора</a:t>
            </a:r>
            <a:r>
              <a:rPr lang="ru-RU" sz="2400" b="1">
                <a:solidFill>
                  <a:srgbClr val="0066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63502" name="Rectangle 17"/>
          <p:cNvSpPr>
            <a:spLocks noChangeArrowheads="1"/>
          </p:cNvSpPr>
          <p:nvPr/>
        </p:nvSpPr>
        <p:spPr bwMode="auto">
          <a:xfrm>
            <a:off x="1116013" y="3357563"/>
            <a:ext cx="838200" cy="8382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End</a:t>
            </a:r>
          </a:p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2124075" y="3429000"/>
            <a:ext cx="3524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- перемещает курсор в конец строки</a:t>
            </a: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53" grpId="0" autoUpdateAnimBg="0"/>
      <p:bldP spid="1025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6400800" cy="5697538"/>
          </a:xfrm>
        </p:spPr>
        <p:txBody>
          <a:bodyPr>
            <a:normAutofit/>
          </a:bodyPr>
          <a:lstStyle/>
          <a:p>
            <a:pPr marL="0" indent="360363">
              <a:lnSpc>
                <a:spcPct val="90000"/>
              </a:lnSpc>
              <a:buFont typeface="Arial" charset="0"/>
              <a:buNone/>
            </a:pPr>
            <a:r>
              <a:rPr lang="ru-RU" sz="3000" smtClean="0">
                <a:latin typeface="Times New Roman" pitchFamily="18" charset="0"/>
                <a:cs typeface="Times New Roman" pitchFamily="18" charset="0"/>
              </a:rPr>
              <a:t>Для перемещения курсора служат </a:t>
            </a:r>
            <a:r>
              <a:rPr lang="ru-RU" sz="3000" b="1" smtClean="0">
                <a:latin typeface="Times New Roman" pitchFamily="18" charset="0"/>
                <a:cs typeface="Times New Roman" pitchFamily="18" charset="0"/>
              </a:rPr>
              <a:t>клавиши управления курсором</a:t>
            </a:r>
            <a:r>
              <a:rPr lang="ru-RU" sz="3000" smtClean="0">
                <a:latin typeface="Times New Roman" pitchFamily="18" charset="0"/>
                <a:cs typeface="Times New Roman" pitchFamily="18" charset="0"/>
              </a:rPr>
              <a:t>, на них изображены стрелки, направленные вверх, вниз, влево и вправо. </a:t>
            </a:r>
          </a:p>
          <a:p>
            <a:pPr marL="0" indent="360363">
              <a:lnSpc>
                <a:spcPct val="90000"/>
              </a:lnSpc>
              <a:buFont typeface="Arial" charset="0"/>
              <a:buNone/>
            </a:pPr>
            <a:r>
              <a:rPr lang="ru-RU" sz="3000" smtClean="0">
                <a:latin typeface="Times New Roman" pitchFamily="18" charset="0"/>
                <a:cs typeface="Times New Roman" pitchFamily="18" charset="0"/>
              </a:rPr>
              <a:t>Эти клавиши перемещают курсор на одну позицию в соответствующем направлении. </a:t>
            </a:r>
          </a:p>
          <a:p>
            <a:pPr marL="0" indent="360363">
              <a:lnSpc>
                <a:spcPct val="90000"/>
              </a:lnSpc>
            </a:pPr>
            <a:endParaRPr lang="ru-RU" sz="30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23402-F19C-4C2F-8B30-C09D7CFA9A8B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/>
          <a:srcRect t="49951"/>
          <a:stretch>
            <a:fillRect/>
          </a:stretch>
        </p:blipFill>
        <p:spPr bwMode="auto">
          <a:xfrm>
            <a:off x="6877050" y="1844675"/>
            <a:ext cx="20097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«Техника безопасности» при работе с клавиатурой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57813"/>
          </a:xfrm>
        </p:spPr>
        <p:txBody>
          <a:bodyPr rtlCol="0">
            <a:normAutofit fontScale="77500" lnSpcReduction="20000"/>
          </a:bodyPr>
          <a:lstStyle/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Наибольшую опасность, связанную с клавиатурой, представляет ее загрязнение. Поэтому клавиатуру следует регулярно чистить влажными салфетками для компьютерной техники и вытряхивать мусор из промежутков между клавишами. </a:t>
            </a:r>
          </a:p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Возьмите за правило никогда не есть за клавиатурой. Пить у компьютера тоже не следует: рано или поздно содержимое чашки или стакана окажется разлитым по «орудию производства». </a:t>
            </a:r>
          </a:p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Переутомление рук не менее опасно, чем загрязнение клавиш. При работе с клавиатурой кисти находятся в изогнутом положении, что негативно отражается на состоянии запястий, а также долгое время висят над клавиатурой, что приводит к перегрузке локтей и предплечий. Избавить руки от избыточной нагрузки несложно: необходимо создать опору для кистей, чтобы им не требовалось висеть в воздухе на протяжении всего времени работы за компьютером.</a:t>
            </a:r>
          </a:p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C93AD-C80B-4BB7-9215-E9CB1CE51B1E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91B97-7BE4-4811-B200-CE15AAA6341E}" type="slidenum">
              <a:rPr lang="ru-RU"/>
              <a:pPr>
                <a:defRPr/>
              </a:pPr>
              <a:t>14</a:t>
            </a:fld>
            <a:endParaRPr lang="ru-RU"/>
          </a:p>
        </p:txBody>
      </p:sp>
      <p:pic>
        <p:nvPicPr>
          <p:cNvPr id="9218" name="Picture 2" descr="C:\Users\Амир\Desktop\Клава\878ada70e70b544c684ca5d66cb6097e_full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2214546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 descr="клавиатура(штрих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643446"/>
            <a:ext cx="2428860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6" descr="C:\Users\Амир\Desktop\Клава\post-3-1216738805807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72000" y="4643447"/>
            <a:ext cx="2143140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3" name="Picture 7" descr="C:\Users\Амир\Desktop\Клава\logitech-gaming-keyboard-g51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2357430"/>
            <a:ext cx="221454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4" name="Picture 8" descr="C:\Users\Амир\Desktop\Клава\9005189-picture-of-computer-keyboard-as-symbol-of-global-network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214546" y="2357430"/>
            <a:ext cx="235745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5" name="Picture 9" descr="C:\Users\Амир\Desktop\Клава\20040510_nightowl_01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357422" y="4643446"/>
            <a:ext cx="221454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6" name="Picture 10" descr="C:\Users\Амир\Desktop\Клава\klava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4643446"/>
            <a:ext cx="2357454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7" name="Picture 11" descr="C:\Users\Амир\Desktop\Клава\akai-synth-station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929454" y="0"/>
            <a:ext cx="2214546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8" name="Picture 12" descr="C:\Users\Амир\Desktop\Клава\belkin-gaming-mouse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214546" y="0"/>
            <a:ext cx="2357454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9" name="Picture 13" descr="C:\Users\Амир\Desktop\Клава\SteelSeries-Shift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2357430"/>
            <a:ext cx="4572000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0" name="Picture 14" descr="C:\Users\Амир\Desktop\Клава\Klava1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4572000" y="0"/>
            <a:ext cx="2357454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57813"/>
          </a:xfrm>
        </p:spPr>
        <p:txBody>
          <a:bodyPr rtlCol="0">
            <a:normAutofit/>
          </a:bodyPr>
          <a:lstStyle/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Домашнее задание.</a:t>
            </a:r>
          </a:p>
          <a:p>
            <a:pPr marL="0" indent="442913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smtClean="0">
                <a:latin typeface="Times New Roman" pitchFamily="18" charset="0"/>
                <a:cs typeface="Times New Roman" pitchFamily="18" charset="0"/>
              </a:rPr>
              <a:t>Редактировать небольшой текст 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C93AD-C80B-4BB7-9215-E9CB1CE51B1E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68550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E9ADBCA-096C-498E-BC05-A45F2FB54BA4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1313</Words>
  <Application>Microsoft Office PowerPoint</Application>
  <PresentationFormat>Экран (4:3)</PresentationFormat>
  <Paragraphs>92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Тема Office</vt:lpstr>
      <vt:lpstr>Клавиатура</vt:lpstr>
      <vt:lpstr>Цель: </vt:lpstr>
      <vt:lpstr>Назначение</vt:lpstr>
      <vt:lpstr>Презентация PowerPoint</vt:lpstr>
      <vt:lpstr>Клавиатура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«Техника безопасности» при работе с клавиатурой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Клавиатура</dc:title>
  <dc:creator>Амир</dc:creator>
  <cp:lastModifiedBy>USER</cp:lastModifiedBy>
  <cp:revision>33</cp:revision>
  <dcterms:created xsi:type="dcterms:W3CDTF">2012-09-19T12:02:33Z</dcterms:created>
  <dcterms:modified xsi:type="dcterms:W3CDTF">2020-05-10T07:06:36Z</dcterms:modified>
</cp:coreProperties>
</file>